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handoutMasterIdLst>
    <p:handoutMasterId r:id="rId15"/>
  </p:handoutMasterIdLst>
  <p:sldIdLst>
    <p:sldId id="260" r:id="rId2"/>
    <p:sldId id="270" r:id="rId3"/>
    <p:sldId id="271" r:id="rId4"/>
    <p:sldId id="262" r:id="rId5"/>
    <p:sldId id="272" r:id="rId6"/>
    <p:sldId id="263" r:id="rId7"/>
    <p:sldId id="264" r:id="rId8"/>
    <p:sldId id="265" r:id="rId9"/>
    <p:sldId id="266" r:id="rId10"/>
    <p:sldId id="267" r:id="rId11"/>
    <p:sldId id="273" r:id="rId12"/>
    <p:sldId id="268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129481"/>
    <a:srgbClr val="0F2741"/>
    <a:srgbClr val="001736"/>
    <a:srgbClr val="003374"/>
    <a:srgbClr val="C9A093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52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5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8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3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8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4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4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9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4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1285860"/>
            <a:ext cx="7215238" cy="235745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«</a:t>
            </a:r>
            <a:r>
              <a:rPr lang="ru-RU" sz="2800" b="1" i="1" dirty="0" smtClean="0"/>
              <a:t>Ч</a:t>
            </a:r>
            <a:r>
              <a:rPr lang="ru-RU" sz="2800" b="1" i="1" dirty="0" smtClean="0"/>
              <a:t>итательская грамотность </a:t>
            </a:r>
            <a:r>
              <a:rPr lang="ru-RU" sz="2800" b="1" i="1" dirty="0" smtClean="0"/>
              <a:t>на уроках математики»</a:t>
            </a:r>
            <a:endParaRPr lang="en-US" sz="6600" b="1" dirty="0">
              <a:ln w="0"/>
              <a:solidFill>
                <a:srgbClr val="173A8D"/>
              </a:solidFill>
              <a:effectLst/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4277" y="3921124"/>
            <a:ext cx="7626020" cy="2357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Туртаева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Сауле Юрьевна,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учитель математики,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МАОУ </a:t>
            </a:r>
            <a:r>
              <a:rPr lang="ru-RU" sz="2000" b="1" i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Онохинская</a:t>
            </a:r>
            <a:r>
              <a:rPr lang="ru-RU" sz="20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СОШ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4316" y="642796"/>
            <a:ext cx="7967621" cy="77776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Образовательная платформа «</a:t>
            </a:r>
            <a:r>
              <a:rPr lang="ru-RU" dirty="0" err="1">
                <a:solidFill>
                  <a:schemeClr val="tx1"/>
                </a:solidFill>
              </a:rPr>
              <a:t>Учи.ру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8917" y="1973317"/>
            <a:ext cx="7883538" cy="401758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Платформа создана в рамках Концепции развития математического образования РФ, соответствует ФГОС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6382" y="130393"/>
            <a:ext cx="6343672" cy="70986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Образовательная платформа «</a:t>
            </a:r>
            <a:r>
              <a:rPr lang="ru-RU" dirty="0" err="1">
                <a:solidFill>
                  <a:schemeClr val="tx1"/>
                </a:solidFill>
              </a:rPr>
              <a:t>Учи.ру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7" name="Содержимое 3" descr="C:\Users\1\Documents\математика\На пед панораму 2022\Снимок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6931" y="1170973"/>
            <a:ext cx="7779814" cy="513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31" y="87256"/>
            <a:ext cx="6343672" cy="70986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Задание к интегрированному уроку</a:t>
            </a:r>
          </a:p>
        </p:txBody>
      </p:sp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9934"/>
            <a:ext cx="4593021" cy="4265702"/>
          </a:xfrm>
          <a:prstGeom prst="rect">
            <a:avLst/>
          </a:prstGeom>
          <a:noFill/>
        </p:spPr>
      </p:pic>
      <p:pic>
        <p:nvPicPr>
          <p:cNvPr id="1843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0731" y="5265636"/>
            <a:ext cx="5082803" cy="136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061" y="1415985"/>
            <a:ext cx="6343672" cy="70986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Проектная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«Математика – основа красоты мира»;</a:t>
            </a:r>
          </a:p>
          <a:p>
            <a:r>
              <a:rPr lang="ru-RU" dirty="0"/>
              <a:t> «Фракталы»;</a:t>
            </a:r>
          </a:p>
          <a:p>
            <a:r>
              <a:rPr lang="ru-RU" dirty="0"/>
              <a:t> «Математика в фотографиях»;</a:t>
            </a:r>
          </a:p>
          <a:p>
            <a:r>
              <a:rPr lang="ru-RU" dirty="0"/>
              <a:t> «Что такое дробь?»</a:t>
            </a:r>
          </a:p>
          <a:p>
            <a:r>
              <a:rPr lang="ru-RU" dirty="0"/>
              <a:t> «Вклад русских математиков в мировую науку»;</a:t>
            </a:r>
          </a:p>
          <a:p>
            <a:r>
              <a:rPr lang="ru-RU" dirty="0"/>
              <a:t> «Применение теоремы Пифагора в жизни» и </a:t>
            </a:r>
            <a:r>
              <a:rPr lang="ru-RU" dirty="0" err="1"/>
              <a:t>др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8883" y="1411288"/>
          <a:ext cx="8145517" cy="4907280"/>
        </p:xfrm>
        <a:graphic>
          <a:graphicData uri="http://schemas.openxmlformats.org/drawingml/2006/table">
            <a:tbl>
              <a:tblPr/>
              <a:tblGrid>
                <a:gridCol w="3629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6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3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ФГОС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77" marR="5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Обновленный ФГОС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77" marR="5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3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активно и заинтересованно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познающий мир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осознающий ценность труда, науки и творчества;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умеющий учиться,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осознающий важность образования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и самообразования для жизни и деятельности, способный применять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полученные знания на практике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уважающий других людей, умеющий вести конструктивный диалог, достигать взаимопонимания, сотрудничать для достижения общих результатов;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осознанно выполняющий правила здорового и экологически целесообразного образа жизни, безопасного для человека и окружающей его среды;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ориентирующийся в мире профессий, понимающий значение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профессиональной деятельности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для человека в интересах устойчивого развития общества и природы.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77" marR="5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  культуры  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непрерывного   образования   и   саморазвития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на протяжении жизни;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разумное и безопасное использование цифровых технологий, обеспечивающих повышение качества результатов образования и поддерживающих очное образование;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единство учебной и воспитательной деятельности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реализуемой совместно с семьей и иными институтами воспитания;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77" marR="52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1234916"/>
            <a:ext cx="6343672" cy="70986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Смысловое чтение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8334" y="2054633"/>
            <a:ext cx="8795666" cy="353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chemeClr val="tx1"/>
                </a:solidFill>
              </a:rPr>
              <a:t>-  это понимание основного содержания, 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Понимание нужной/интересующей/запрашиваемой </a:t>
            </a:r>
            <a:r>
              <a:rPr lang="ru-RU" sz="2400" dirty="0">
                <a:solidFill>
                  <a:schemeClr val="tx1"/>
                </a:solidFill>
              </a:rPr>
              <a:t>информации, 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полное понимание содержания, 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чтение </a:t>
            </a:r>
            <a:r>
              <a:rPr lang="ru-RU" sz="2400" dirty="0" err="1">
                <a:solidFill>
                  <a:schemeClr val="tx1"/>
                </a:solidFill>
              </a:rPr>
              <a:t>несплошных</a:t>
            </a:r>
            <a:r>
              <a:rPr lang="ru-RU" sz="2400" dirty="0">
                <a:solidFill>
                  <a:schemeClr val="tx1"/>
                </a:solidFill>
              </a:rPr>
              <a:t> текстов,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 понимание представленной в них информации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15" y="286382"/>
            <a:ext cx="7839635" cy="9778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Каждый ученик в результате должен получить возможность: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336" y="1537007"/>
            <a:ext cx="7869891" cy="4232549"/>
          </a:xfrm>
        </p:spPr>
        <p:txBody>
          <a:bodyPr/>
          <a:lstStyle/>
          <a:p>
            <a:pPr>
              <a:buNone/>
            </a:pPr>
            <a:r>
              <a:rPr lang="ru-RU" dirty="0"/>
              <a:t>1. </a:t>
            </a:r>
            <a:r>
              <a:rPr lang="ru-RU" sz="2400" dirty="0"/>
              <a:t>Овладеть основами различных форм математического текста</a:t>
            </a:r>
          </a:p>
          <a:p>
            <a:pPr>
              <a:buNone/>
            </a:pPr>
            <a:r>
              <a:rPr lang="ru-RU" sz="2400" dirty="0"/>
              <a:t>2. Освоить основные навыки работы с математическим текстом. </a:t>
            </a:r>
          </a:p>
          <a:p>
            <a:pPr>
              <a:buNone/>
            </a:pPr>
            <a:r>
              <a:rPr lang="ru-RU" sz="2400" dirty="0"/>
              <a:t>3.  Развить собственный интерес к чтению математического текста, при этом чтение должно рассматриваться как личностная потребность учащегося и как средство удовлетворения его образовательных запросов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489" y="1497466"/>
            <a:ext cx="6343672" cy="70986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Использование ситуационных задач: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изучение нового материала,</a:t>
            </a:r>
          </a:p>
          <a:p>
            <a:r>
              <a:rPr lang="ru-RU" dirty="0"/>
              <a:t> его закрепление,</a:t>
            </a:r>
          </a:p>
          <a:p>
            <a:r>
              <a:rPr lang="ru-RU" dirty="0"/>
              <a:t>контроль результатов образовательной деятельности, </a:t>
            </a:r>
          </a:p>
          <a:p>
            <a:r>
              <a:rPr lang="ru-RU" dirty="0"/>
              <a:t>самостоятельная работа учащихся дома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Пример 1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1\Documents\математика\На пед панораму 2022\Документ (4).jpg"/>
          <p:cNvPicPr/>
          <p:nvPr/>
        </p:nvPicPr>
        <p:blipFill>
          <a:blip r:embed="rId2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30" y="2032458"/>
            <a:ext cx="8473601" cy="31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84" y="211875"/>
            <a:ext cx="6343672" cy="70986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Пример 2</a:t>
            </a:r>
          </a:p>
        </p:txBody>
      </p:sp>
      <p:pic>
        <p:nvPicPr>
          <p:cNvPr id="4" name="Содержимое 3" descr="C:\Users\1\Documents\математика\На пед панораму 2022\Документ (2)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02535" y="921740"/>
            <a:ext cx="5820833" cy="471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ocuments\математика\На пед панораму 2022\Документ (3).jpg"/>
          <p:cNvPicPr/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7153" y="4849868"/>
            <a:ext cx="5972175" cy="200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435" y="257142"/>
            <a:ext cx="6343672" cy="70986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Пример 3</a:t>
            </a:r>
          </a:p>
        </p:txBody>
      </p:sp>
      <p:pic>
        <p:nvPicPr>
          <p:cNvPr id="4" name="Рисунок 3" descr="C:\Users\1\Documents\математика\На пед панораму 2022\Документ (3).jpg"/>
          <p:cNvPicPr/>
          <p:nvPr/>
        </p:nvPicPr>
        <p:blipFill>
          <a:blip r:embed="rId2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9484" y="1093076"/>
            <a:ext cx="5972175" cy="493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558" y="259505"/>
            <a:ext cx="6343672" cy="70986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Задания из ОГЭ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93986" y="1534505"/>
          <a:ext cx="7840717" cy="4792722"/>
        </p:xfrm>
        <a:graphic>
          <a:graphicData uri="http://schemas.openxmlformats.org/drawingml/2006/table">
            <a:tbl>
              <a:tblPr/>
              <a:tblGrid>
                <a:gridCol w="3919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07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96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2C2D2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2C2D2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6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2C2D2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2C2D2E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84" name="Рисунок 42" descr="Сним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558" y="1608081"/>
            <a:ext cx="3531475" cy="1881735"/>
          </a:xfrm>
          <a:prstGeom prst="rect">
            <a:avLst/>
          </a:prstGeom>
          <a:noFill/>
        </p:spPr>
      </p:pic>
      <p:pic>
        <p:nvPicPr>
          <p:cNvPr id="20483" name="Рисунок 41" descr="Снимок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490" y="1639614"/>
            <a:ext cx="3635596" cy="1912883"/>
          </a:xfrm>
          <a:prstGeom prst="rect">
            <a:avLst/>
          </a:prstGeom>
          <a:noFill/>
        </p:spPr>
      </p:pic>
      <p:pic>
        <p:nvPicPr>
          <p:cNvPr id="20482" name="Рисунок 40" descr="Сним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910" y="4004442"/>
            <a:ext cx="2524125" cy="2286000"/>
          </a:xfrm>
          <a:prstGeom prst="rect">
            <a:avLst/>
          </a:prstGeom>
          <a:noFill/>
        </p:spPr>
      </p:pic>
      <p:pic>
        <p:nvPicPr>
          <p:cNvPr id="20481" name="Рисунок 43" descr="Снимок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6081" y="4120055"/>
            <a:ext cx="3432575" cy="1639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332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Ион (конференц-зал)</vt:lpstr>
      <vt:lpstr>«Читательская грамотность на уроках математики»</vt:lpstr>
      <vt:lpstr>Презентация PowerPoint</vt:lpstr>
      <vt:lpstr>Смысловое чтение </vt:lpstr>
      <vt:lpstr>Каждый ученик в результате должен получить возможность: </vt:lpstr>
      <vt:lpstr>Использование ситуационных задач:</vt:lpstr>
      <vt:lpstr>Пример 1</vt:lpstr>
      <vt:lpstr>Пример 2</vt:lpstr>
      <vt:lpstr>Пример 3</vt:lpstr>
      <vt:lpstr>Задания из ОГЭ</vt:lpstr>
      <vt:lpstr>Образовательная платформа «Учи.ру»</vt:lpstr>
      <vt:lpstr>Образовательная платформа «Учи.ру»</vt:lpstr>
      <vt:lpstr>Задание к интегрированному уроку</vt:lpstr>
      <vt:lpstr>Проектная деятельность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cp:lastModifiedBy>salima-turtaeva@gmail.com</cp:lastModifiedBy>
  <cp:revision>58</cp:revision>
  <dcterms:created xsi:type="dcterms:W3CDTF">2016-11-18T14:12:19Z</dcterms:created>
  <dcterms:modified xsi:type="dcterms:W3CDTF">2023-12-11T15:08:53Z</dcterms:modified>
</cp:coreProperties>
</file>